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205346" y="407324"/>
            <a:ext cx="8055032" cy="6317672"/>
          </a:xfrm>
          <a:prstGeom prst="rect">
            <a:avLst/>
          </a:prstGeom>
          <a:extLst/>
        </p:spPr>
        <p:txBody>
          <a:bodyPr vert="horz" lIns="91440" tIns="45720" rIns="91440" bIns="45720" rtlCol="0" anchor="t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solidFill>
                  <a:schemeClr val="tx1"/>
                </a:solidFill>
              </a:rPr>
              <a:t/>
            </a:r>
            <a:br>
              <a:rPr lang="ru-RU" altLang="ru-RU" sz="2600" dirty="0" smtClean="0">
                <a:solidFill>
                  <a:schemeClr val="tx1"/>
                </a:solidFill>
              </a:rPr>
            </a:br>
            <a:endParaRPr lang="ru-RU" altLang="ru-RU" sz="26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altLang="ru-RU" sz="2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altLang="ru-RU" sz="2600" dirty="0" smtClean="0">
                <a:solidFill>
                  <a:schemeClr val="tx1"/>
                </a:solidFill>
              </a:rPr>
              <a:t/>
            </a:r>
            <a:br>
              <a:rPr lang="ru-RU" altLang="ru-RU" sz="2600" dirty="0" smtClean="0">
                <a:solidFill>
                  <a:schemeClr val="tx1"/>
                </a:solidFill>
              </a:rPr>
            </a:br>
            <a:r>
              <a:rPr lang="ru-RU" altLang="ru-RU" sz="2500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Конкурс лучших муниципальных практик и инициатив социально-экономического развития и  муниципальных образованиях на территориях присутствия </a:t>
            </a:r>
            <a:r>
              <a:rPr lang="ru-RU" altLang="ru-RU" sz="2500" i="1" dirty="0" err="1" smtClean="0">
                <a:solidFill>
                  <a:schemeClr val="tx1"/>
                </a:solidFill>
                <a:latin typeface="Century" panose="02040604050505020304" pitchFamily="18" charset="0"/>
              </a:rPr>
              <a:t>Госкорпорации</a:t>
            </a:r>
            <a:r>
              <a:rPr lang="ru-RU" altLang="ru-RU" sz="2500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 «</a:t>
            </a:r>
            <a:r>
              <a:rPr lang="ru-RU" altLang="ru-RU" sz="2500" i="1" dirty="0" err="1" smtClean="0">
                <a:solidFill>
                  <a:schemeClr val="tx1"/>
                </a:solidFill>
                <a:latin typeface="Century" panose="02040604050505020304" pitchFamily="18" charset="0"/>
              </a:rPr>
              <a:t>Росатом</a:t>
            </a:r>
            <a:r>
              <a:rPr lang="ru-RU" altLang="ru-RU" sz="2500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» в 2022 году</a:t>
            </a:r>
            <a:br>
              <a:rPr lang="ru-RU" altLang="ru-RU" sz="2500" i="1" dirty="0" smtClean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ru-RU" altLang="ru-RU" sz="25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5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altLang="ru-RU" sz="3100" dirty="0" smtClean="0">
                <a:solidFill>
                  <a:schemeClr val="tx1"/>
                </a:solidFill>
              </a:rPr>
              <a:t/>
            </a:r>
            <a:br>
              <a:rPr lang="ru-RU" altLang="ru-RU" sz="3100" dirty="0" smtClean="0">
                <a:solidFill>
                  <a:schemeClr val="tx1"/>
                </a:solidFill>
              </a:rPr>
            </a:br>
            <a:r>
              <a:rPr lang="ru-RU" altLang="ru-RU" sz="45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«Движение к долголетию»</a:t>
            </a:r>
          </a:p>
        </p:txBody>
      </p:sp>
      <p:pic>
        <p:nvPicPr>
          <p:cNvPr id="5" name="Picture 12" descr="C:\Users\user\Desktop\Без имени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9516" y="407324"/>
            <a:ext cx="712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Попова\Desktop\cropped-Bez-imen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1061" y="407324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836119" y="747394"/>
            <a:ext cx="1892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cs typeface="Times New Roman" panose="02020603050405020304" pitchFamily="18" charset="0"/>
              </a:rPr>
              <a:t>Городской округ </a:t>
            </a:r>
          </a:p>
          <a:p>
            <a:pPr eaLnBrk="1" hangingPunct="1"/>
            <a:r>
              <a:rPr lang="ru-RU" altLang="ru-RU" sz="1400" dirty="0">
                <a:cs typeface="Times New Roman" panose="02020603050405020304" pitchFamily="18" charset="0"/>
              </a:rPr>
              <a:t>«Город Лесной» </a:t>
            </a: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7255503" y="640238"/>
            <a:ext cx="2208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cs typeface="Times New Roman" panose="02020603050405020304" pitchFamily="18" charset="0"/>
              </a:rPr>
              <a:t>МБУ «Спортивная школа олимпийского резерва «Факел»</a:t>
            </a:r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2617124" y="5970528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>
                <a:latin typeface="Century" panose="02040604050505020304" pitchFamily="18" charset="0"/>
              </a:rPr>
              <a:t>г. Лесной</a:t>
            </a:r>
          </a:p>
          <a:p>
            <a:pPr algn="ctr" eaLnBrk="1" hangingPunct="1"/>
            <a:r>
              <a:rPr lang="ru-RU" altLang="ru-RU" sz="1600" i="1" dirty="0">
                <a:latin typeface="Century" panose="02040604050505020304" pitchFamily="18" charset="0"/>
              </a:rPr>
              <a:t>    </a:t>
            </a:r>
            <a:r>
              <a:rPr lang="ru-RU" altLang="ru-RU" sz="1600" i="1" dirty="0" smtClean="0">
                <a:latin typeface="Century" panose="02040604050505020304" pitchFamily="18" charset="0"/>
              </a:rPr>
              <a:t>2022 </a:t>
            </a:r>
            <a:r>
              <a:rPr lang="ru-RU" altLang="ru-RU" sz="1600" i="1" dirty="0">
                <a:latin typeface="Century" panose="02040604050505020304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1076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535444" y="1190847"/>
            <a:ext cx="5567644" cy="5247787"/>
          </a:xfrm>
          <a:ln w="31750" cmpd="thickThin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algn="just" fontAlgn="auto"/>
            <a:r>
              <a:rPr lang="ru-RU" sz="2000" dirty="0">
                <a:latin typeface="Century" panose="02040604050505020304" pitchFamily="18" charset="0"/>
              </a:rPr>
              <a:t>С</a:t>
            </a:r>
            <a:r>
              <a:rPr lang="ru-RU" sz="2000" dirty="0" smtClean="0">
                <a:latin typeface="Century" panose="02040604050505020304" pitchFamily="18" charset="0"/>
              </a:rPr>
              <a:t>оздание </a:t>
            </a:r>
            <a:r>
              <a:rPr lang="ru-RU" sz="2000" dirty="0">
                <a:latin typeface="Century" panose="02040604050505020304" pitchFamily="18" charset="0"/>
              </a:rPr>
              <a:t>условий для сохранения жизненной активности, реализации </a:t>
            </a:r>
            <a:r>
              <a:rPr lang="ru-RU" sz="2000" dirty="0" smtClean="0">
                <a:latin typeface="Century" panose="02040604050505020304" pitchFamily="18" charset="0"/>
              </a:rPr>
              <a:t>внутреннего </a:t>
            </a:r>
            <a:r>
              <a:rPr lang="ru-RU" sz="2000" dirty="0">
                <a:latin typeface="Century" panose="02040604050505020304" pitchFamily="18" charset="0"/>
              </a:rPr>
              <a:t>потенциала граждан пожилого </a:t>
            </a:r>
            <a:r>
              <a:rPr lang="ru-RU" sz="2000" dirty="0" smtClean="0">
                <a:latin typeface="Century" panose="02040604050505020304" pitchFamily="18" charset="0"/>
              </a:rPr>
              <a:t>возраста, инвалидов </a:t>
            </a:r>
            <a:r>
              <a:rPr lang="ru-RU" sz="2000" dirty="0">
                <a:latin typeface="Century" panose="02040604050505020304" pitchFamily="18" charset="0"/>
              </a:rPr>
              <a:t>и лиц с ограниченными </a:t>
            </a:r>
            <a:r>
              <a:rPr lang="ru-RU" sz="2000" dirty="0" smtClean="0">
                <a:latin typeface="Century" panose="02040604050505020304" pitchFamily="18" charset="0"/>
              </a:rPr>
              <a:t>возможностями здоровья;</a:t>
            </a:r>
            <a:endParaRPr lang="ru-RU" sz="2000" dirty="0">
              <a:latin typeface="Century" panose="02040604050505020304" pitchFamily="18" charset="0"/>
            </a:endParaRPr>
          </a:p>
          <a:p>
            <a:pPr algn="just" fontAlgn="auto"/>
            <a:r>
              <a:rPr lang="ru-RU" sz="2000" dirty="0" smtClean="0">
                <a:latin typeface="Century" panose="02040604050505020304" pitchFamily="18" charset="0"/>
              </a:rPr>
              <a:t>увеличение </a:t>
            </a:r>
            <a:r>
              <a:rPr lang="ru-RU" sz="2000" dirty="0">
                <a:latin typeface="Century" panose="02040604050505020304" pitchFamily="18" charset="0"/>
              </a:rPr>
              <a:t>охвата граждан пожилого </a:t>
            </a:r>
            <a:r>
              <a:rPr lang="ru-RU" sz="2000" dirty="0" smtClean="0">
                <a:latin typeface="Century" panose="02040604050505020304" pitchFamily="18" charset="0"/>
              </a:rPr>
              <a:t>возраста, инвалидов и  лиц с ОВЗ физкультурно-оздоровительными мероприятиями. В 2018 году – 150 человек, в 2021 году – 441 человек;</a:t>
            </a:r>
            <a:endParaRPr lang="ru-RU" sz="2000" dirty="0">
              <a:latin typeface="Century" panose="02040604050505020304" pitchFamily="18" charset="0"/>
            </a:endParaRPr>
          </a:p>
          <a:p>
            <a:pPr algn="just" fontAlgn="auto"/>
            <a:r>
              <a:rPr lang="ru-RU" sz="2000" dirty="0" smtClean="0">
                <a:latin typeface="Century" panose="02040604050505020304" pitchFamily="18" charset="0"/>
              </a:rPr>
              <a:t>расширение </a:t>
            </a:r>
            <a:r>
              <a:rPr lang="ru-RU" sz="2000" dirty="0">
                <a:latin typeface="Century" panose="02040604050505020304" pitchFamily="18" charset="0"/>
              </a:rPr>
              <a:t>возможности использования пожилыми </a:t>
            </a:r>
            <a:r>
              <a:rPr lang="ru-RU" sz="2000" dirty="0" smtClean="0">
                <a:latin typeface="Century" panose="02040604050505020304" pitchFamily="18" charset="0"/>
              </a:rPr>
              <a:t>людьми, инвалидами  и лицами с ОВЗ спортивных</a:t>
            </a:r>
            <a:r>
              <a:rPr lang="ru-RU" sz="2000" dirty="0">
                <a:latin typeface="Century" panose="02040604050505020304" pitchFamily="18" charset="0"/>
              </a:rPr>
              <a:t>, оздоровительных, объектов города и значит – повышению уровня качества жизни граждан пожилого возраста и инвалидов городского округа «Город Лесной</a:t>
            </a:r>
            <a:r>
              <a:rPr lang="ru-RU" sz="2000" dirty="0" smtClean="0">
                <a:latin typeface="Century" panose="02040604050505020304" pitchFamily="18" charset="0"/>
              </a:rPr>
              <a:t>»;</a:t>
            </a:r>
            <a:endParaRPr lang="ru-RU" sz="2000" dirty="0">
              <a:latin typeface="Century" panose="02040604050505020304" pitchFamily="18" charset="0"/>
            </a:endParaRP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увеличение </a:t>
            </a:r>
            <a:r>
              <a:rPr lang="ru-RU" sz="2000" dirty="0">
                <a:latin typeface="Century" panose="02040604050505020304" pitchFamily="18" charset="0"/>
              </a:rPr>
              <a:t>числа жителей города, систематически занимающихся физической культурой и </a:t>
            </a:r>
            <a:r>
              <a:rPr lang="ru-RU" sz="2000" dirty="0" smtClean="0">
                <a:latin typeface="Century" panose="02040604050505020304" pitchFamily="18" charset="0"/>
              </a:rPr>
              <a:t>спортом (доля занимающихся). В 2018 – 36,2%. В 2021 – </a:t>
            </a:r>
            <a:r>
              <a:rPr lang="ru-RU" sz="2000" smtClean="0">
                <a:latin typeface="Century" panose="02040604050505020304" pitchFamily="18" charset="0"/>
              </a:rPr>
              <a:t>49,4%;</a:t>
            </a:r>
            <a:endParaRPr lang="ru-RU" sz="2000" dirty="0">
              <a:latin typeface="Century" panose="02040604050505020304" pitchFamily="18" charset="0"/>
            </a:endParaRP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увеличение </a:t>
            </a:r>
            <a:r>
              <a:rPr lang="ru-RU" sz="2000" dirty="0">
                <a:latin typeface="Century" panose="02040604050505020304" pitchFamily="18" charset="0"/>
              </a:rPr>
              <a:t>числа жителей города присоединившихся к движению «Готов к труду и обороне</a:t>
            </a:r>
            <a:r>
              <a:rPr lang="ru-RU" sz="2000" dirty="0" smtClean="0">
                <a:latin typeface="Century" panose="02040604050505020304" pitchFamily="18" charset="0"/>
              </a:rPr>
              <a:t>», в том числе получивших знаки отличия ВФСК ГТО. В 2018  - 138 человек, в 2021 – 202 человека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30694" y="190626"/>
            <a:ext cx="8596668" cy="9038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ПРАКТИКИ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64760">
            <a:off x="6367613" y="1301587"/>
            <a:ext cx="4398351" cy="296685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76200">
            <a:bevelT w="152400" h="50800" prst="softRound"/>
            <a:bevelB/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0" r="6454"/>
          <a:stretch/>
        </p:blipFill>
        <p:spPr>
          <a:xfrm rot="208866">
            <a:off x="7863845" y="3799241"/>
            <a:ext cx="3887970" cy="2894631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76200">
            <a:bevelT w="152400" h="50800" prst="softRound"/>
            <a:bevelB/>
            <a:extrusionClr>
              <a:srgbClr val="FFC000"/>
            </a:extrusionClr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0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18082" y="363363"/>
            <a:ext cx="8229600" cy="7493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«Движение к долголетию»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1"/>
          </p:nvPr>
        </p:nvSpPr>
        <p:spPr>
          <a:xfrm>
            <a:off x="349501" y="1456661"/>
            <a:ext cx="53031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Комплекс физкультурно-оздоровительных мероприятий, </a:t>
            </a:r>
            <a:r>
              <a:rPr lang="ru-RU" sz="2000" dirty="0" smtClean="0">
                <a:latin typeface="Century" panose="02040604050505020304" pitchFamily="18" charset="0"/>
              </a:rPr>
              <a:t>позволяющий </a:t>
            </a:r>
            <a:r>
              <a:rPr lang="ru-RU" sz="2000" dirty="0">
                <a:latin typeface="Century" panose="02040604050505020304" pitchFamily="18" charset="0"/>
              </a:rPr>
              <a:t>гражданам пожилого </a:t>
            </a:r>
            <a:r>
              <a:rPr lang="ru-RU" sz="2000" dirty="0" smtClean="0">
                <a:latin typeface="Century" panose="02040604050505020304" pitchFamily="18" charset="0"/>
              </a:rPr>
              <a:t>возраста, инвалидам </a:t>
            </a:r>
            <a:r>
              <a:rPr lang="ru-RU" sz="2000" dirty="0">
                <a:latin typeface="Century" panose="02040604050505020304" pitchFamily="18" charset="0"/>
              </a:rPr>
              <a:t>и людям с ограниченными возможностями максимально использовать ресурсы своего организма для улучшения самочувствия, проведения интересного досуга, продления активного долголетия. Участники практики вовлекаются в разнообразную </a:t>
            </a:r>
            <a:r>
              <a:rPr lang="ru-RU" sz="2000" dirty="0" smtClean="0">
                <a:latin typeface="Century" panose="02040604050505020304" pitchFamily="18" charset="0"/>
              </a:rPr>
              <a:t>физкультурно-оздоровительную  </a:t>
            </a:r>
            <a:r>
              <a:rPr lang="ru-RU" sz="2000" dirty="0">
                <a:latin typeface="Century" panose="02040604050505020304" pitchFamily="18" charset="0"/>
              </a:rPr>
              <a:t>деятельность по интересам, убеждаясь в огромных возможностях собственной личности.	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9374" y="1794901"/>
            <a:ext cx="5960218" cy="3977014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extrusionH="76200" contourW="69850">
            <a:bevelT/>
            <a:bevelB w="152400" h="50800" prst="softRound"/>
            <a:extrusionClr>
              <a:schemeClr val="accent6">
                <a:lumMod val="75000"/>
              </a:schemeClr>
            </a:extrusionClr>
            <a:contourClr>
              <a:schemeClr val="accent6">
                <a:lumMod val="75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376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5373" y="382223"/>
            <a:ext cx="390563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cmpd="dbl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Участники</a:t>
            </a: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практики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60265" y="1027546"/>
            <a:ext cx="392044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ru-RU" altLang="ru-RU" dirty="0">
              <a:cs typeface="Calibri" panose="020F0502020204030204" pitchFamily="34" charset="0"/>
            </a:endParaRPr>
          </a:p>
          <a:p>
            <a:pPr marL="0" indent="0" algn="just"/>
            <a:r>
              <a:rPr lang="ru-RU" altLang="ru-RU" sz="1600" i="1" dirty="0" smtClean="0">
                <a:latin typeface="Century" panose="02040604050505020304" pitchFamily="18" charset="0"/>
              </a:rPr>
              <a:t>МБУ «СШОР «Факел»;</a:t>
            </a:r>
          </a:p>
          <a:p>
            <a:pPr marL="0" indent="0"/>
            <a:endParaRPr lang="ru-RU" altLang="ru-RU" sz="1600" i="1" dirty="0">
              <a:latin typeface="Century" panose="02040604050505020304" pitchFamily="18" charset="0"/>
            </a:endParaRPr>
          </a:p>
          <a:p>
            <a:pPr marL="0" indent="0"/>
            <a:r>
              <a:rPr lang="ru-RU" altLang="ru-RU" sz="1600" i="1" dirty="0" smtClean="0">
                <a:latin typeface="Century" panose="02040604050505020304" pitchFamily="18" charset="0"/>
              </a:rPr>
              <a:t>СМИ</a:t>
            </a:r>
            <a:r>
              <a:rPr lang="ru-RU" altLang="ru-RU" sz="1600" i="1" dirty="0">
                <a:latin typeface="Century" panose="02040604050505020304" pitchFamily="18" charset="0"/>
              </a:rPr>
              <a:t>: городская газета «Вестник», студия ТВ и РВ «Спектр-МАИ</a:t>
            </a:r>
            <a:r>
              <a:rPr lang="ru-RU" altLang="ru-RU" sz="1600" i="1" dirty="0" smtClean="0">
                <a:latin typeface="Century" panose="02040604050505020304" pitchFamily="18" charset="0"/>
              </a:rPr>
              <a:t>»;</a:t>
            </a:r>
            <a:endParaRPr lang="ru-RU" altLang="ru-RU" sz="1600" i="1" dirty="0">
              <a:latin typeface="Century" panose="02040604050505020304" pitchFamily="18" charset="0"/>
            </a:endParaRPr>
          </a:p>
          <a:p>
            <a:pPr marL="0" indent="0"/>
            <a:endParaRPr lang="ru-RU" altLang="ru-RU" sz="1600" i="1" dirty="0" smtClean="0">
              <a:latin typeface="Century" panose="02040604050505020304" pitchFamily="18" charset="0"/>
            </a:endParaRPr>
          </a:p>
          <a:p>
            <a:pPr marL="0" indent="0"/>
            <a:r>
              <a:rPr lang="ru-RU" altLang="ru-RU" sz="1600" i="1" dirty="0" smtClean="0">
                <a:latin typeface="Century" panose="02040604050505020304" pitchFamily="18" charset="0"/>
              </a:rPr>
              <a:t>Администрация </a:t>
            </a:r>
            <a:r>
              <a:rPr lang="ru-RU" altLang="ru-RU" sz="1600" i="1" dirty="0">
                <a:latin typeface="Century" panose="02040604050505020304" pitchFamily="18" charset="0"/>
              </a:rPr>
              <a:t>городского округа «Город Лесной</a:t>
            </a:r>
            <a:r>
              <a:rPr lang="ru-RU" altLang="ru-RU" sz="1600" i="1" dirty="0" smtClean="0">
                <a:latin typeface="Century" panose="02040604050505020304" pitchFamily="18" charset="0"/>
              </a:rPr>
              <a:t>»;</a:t>
            </a:r>
            <a:endParaRPr lang="ru-RU" altLang="ru-RU" sz="1600" i="1" dirty="0">
              <a:latin typeface="Century" panose="02040604050505020304" pitchFamily="18" charset="0"/>
            </a:endParaRPr>
          </a:p>
          <a:p>
            <a:pPr marL="0" indent="0"/>
            <a:endParaRPr lang="ru-RU" sz="1600" b="1" i="1" dirty="0" smtClean="0">
              <a:latin typeface="Century" panose="02040604050505020304" pitchFamily="18" charset="0"/>
            </a:endParaRPr>
          </a:p>
          <a:p>
            <a:pPr marL="0" indent="0"/>
            <a:r>
              <a:rPr lang="ru-RU" sz="1600" i="1" dirty="0" smtClean="0">
                <a:latin typeface="Century" panose="02040604050505020304" pitchFamily="18" charset="0"/>
              </a:rPr>
              <a:t>Общественная </a:t>
            </a:r>
            <a:r>
              <a:rPr lang="ru-RU" sz="1600" i="1" dirty="0">
                <a:latin typeface="Century" panose="02040604050505020304" pitchFamily="18" charset="0"/>
              </a:rPr>
              <a:t>организация неработающих пенсионеров ФГУП «Комбинат «</a:t>
            </a:r>
            <a:r>
              <a:rPr lang="ru-RU" sz="1600" i="1" dirty="0" err="1">
                <a:latin typeface="Century" panose="02040604050505020304" pitchFamily="18" charset="0"/>
              </a:rPr>
              <a:t>Электрохимприбор</a:t>
            </a:r>
            <a:r>
              <a:rPr lang="ru-RU" sz="1600" i="1" dirty="0" smtClean="0">
                <a:latin typeface="Century" panose="02040604050505020304" pitchFamily="18" charset="0"/>
              </a:rPr>
              <a:t>»</a:t>
            </a:r>
          </a:p>
          <a:p>
            <a:pPr marL="0" indent="0"/>
            <a:endParaRPr lang="ru-RU" sz="1600" i="1" dirty="0" smtClean="0">
              <a:latin typeface="Century" panose="02040604050505020304" pitchFamily="18" charset="0"/>
            </a:endParaRPr>
          </a:p>
          <a:p>
            <a:pPr marL="0" indent="0" algn="just"/>
            <a:r>
              <a:rPr lang="ru-RU" sz="1600" i="1" dirty="0">
                <a:latin typeface="Century" panose="02040604050505020304" pitchFamily="18" charset="0"/>
              </a:rPr>
              <a:t>ГБОУ СО «Школа №1 города </a:t>
            </a:r>
            <a:r>
              <a:rPr lang="ru-RU" sz="1600" i="1" dirty="0" smtClean="0">
                <a:latin typeface="Century" panose="02040604050505020304" pitchFamily="18" charset="0"/>
              </a:rPr>
              <a:t>Лесного</a:t>
            </a:r>
          </a:p>
          <a:p>
            <a:pPr marL="0" indent="0" algn="just"/>
            <a:endParaRPr lang="ru-RU" sz="1600" i="1" dirty="0">
              <a:latin typeface="Century" panose="02040604050505020304" pitchFamily="18" charset="0"/>
            </a:endParaRPr>
          </a:p>
          <a:p>
            <a:pPr marL="0" indent="0" algn="just"/>
            <a:r>
              <a:rPr lang="ru-RU" sz="1600" i="1" dirty="0" smtClean="0">
                <a:latin typeface="Century" panose="02040604050505020304" pitchFamily="18" charset="0"/>
              </a:rPr>
              <a:t>АНО «Центр </a:t>
            </a:r>
            <a:r>
              <a:rPr lang="ru-RU" sz="1600" i="1" dirty="0">
                <a:latin typeface="Century" panose="02040604050505020304" pitchFamily="18" charset="0"/>
              </a:rPr>
              <a:t>правовой и социальной поддержки населения городского округа «Город Лесной»</a:t>
            </a:r>
            <a:endParaRPr lang="ru-RU" sz="1600" i="1" dirty="0" smtClean="0">
              <a:latin typeface="Century" panose="02040604050505020304" pitchFamily="18" charset="0"/>
            </a:endParaRPr>
          </a:p>
          <a:p>
            <a:pPr marL="0" indent="0"/>
            <a:endParaRPr lang="ru-RU" altLang="ru-RU" i="1" dirty="0">
              <a:latin typeface="Century" panose="020406040505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64967" y="1308675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64966" y="1980250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64965" y="2651825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364964" y="3424616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64964" y="4335978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364963" y="5098706"/>
            <a:ext cx="340821" cy="297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996" y="1068142"/>
            <a:ext cx="7141779" cy="476118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76200">
            <a:bevelT/>
            <a:bevelB w="152400" h="50800" prst="softRound"/>
            <a:extrusionClr>
              <a:schemeClr val="bg2">
                <a:lumMod val="50000"/>
              </a:schemeClr>
            </a:extrusionClr>
            <a:contourClr>
              <a:schemeClr val="bg2">
                <a:lumMod val="75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24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4289"/>
            <a:ext cx="8596668" cy="90389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alt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«Движение к </a:t>
            </a:r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долголетию»</a:t>
            </a:r>
            <a:r>
              <a:rPr lang="ru-RU" alt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/>
            </a:r>
            <a:br>
              <a:rPr lang="ru-RU" alt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152" y="1728600"/>
            <a:ext cx="4464516" cy="437897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1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Цель практики</a:t>
            </a:r>
          </a:p>
          <a:p>
            <a:pPr marL="0" indent="0" algn="ctr">
              <a:buNone/>
            </a:pPr>
            <a:endParaRPr lang="ru-RU" sz="1600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3400" i="1" dirty="0">
                <a:latin typeface="Century" panose="02040604050505020304" pitchFamily="18" charset="0"/>
              </a:rPr>
              <a:t>Продление активного долголетия, укрепление физического здоровья граждан пожилого </a:t>
            </a:r>
            <a:r>
              <a:rPr lang="ru-RU" sz="3400" i="1" dirty="0" smtClean="0">
                <a:latin typeface="Century" panose="02040604050505020304" pitchFamily="18" charset="0"/>
              </a:rPr>
              <a:t>возраста, инвалидов </a:t>
            </a:r>
            <a:r>
              <a:rPr lang="ru-RU" sz="3400" i="1" dirty="0">
                <a:latin typeface="Century" panose="02040604050505020304" pitchFamily="18" charset="0"/>
              </a:rPr>
              <a:t>и лиц с ограниченными возможностями здоровья с помощью проведения </a:t>
            </a:r>
            <a:r>
              <a:rPr lang="ru-RU" sz="3400" i="1" dirty="0" smtClean="0">
                <a:latin typeface="Century" panose="02040604050505020304" pitchFamily="18" charset="0"/>
              </a:rPr>
              <a:t>физкультурно-оздоровительных </a:t>
            </a:r>
            <a:r>
              <a:rPr lang="ru-RU" sz="3400" i="1" dirty="0">
                <a:latin typeface="Century" panose="02040604050505020304" pitchFamily="18" charset="0"/>
              </a:rPr>
              <a:t>мероприятий. </a:t>
            </a:r>
          </a:p>
          <a:p>
            <a:endParaRPr lang="ru-RU" sz="3400" i="1" dirty="0">
              <a:latin typeface="Century" panose="020406040505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9156" y="1728600"/>
            <a:ext cx="5047258" cy="452399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1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Задачи практики</a:t>
            </a:r>
          </a:p>
          <a:p>
            <a:pPr algn="just"/>
            <a:r>
              <a:rPr lang="ru-RU" sz="2900" i="1" dirty="0" smtClean="0">
                <a:latin typeface="Century" panose="02040604050505020304" pitchFamily="18" charset="0"/>
              </a:rPr>
              <a:t>активизировать </a:t>
            </a:r>
            <a:r>
              <a:rPr lang="ru-RU" sz="2900" i="1" dirty="0">
                <a:latin typeface="Century" panose="02040604050505020304" pitchFamily="18" charset="0"/>
              </a:rPr>
              <a:t>участие граждан пожилого </a:t>
            </a:r>
            <a:r>
              <a:rPr lang="ru-RU" sz="2900" i="1" dirty="0" smtClean="0">
                <a:latin typeface="Century" panose="02040604050505020304" pitchFamily="18" charset="0"/>
              </a:rPr>
              <a:t>возраста, инвалидов </a:t>
            </a:r>
            <a:r>
              <a:rPr lang="ru-RU" sz="2900" i="1" dirty="0">
                <a:latin typeface="Century" panose="02040604050505020304" pitchFamily="18" charset="0"/>
              </a:rPr>
              <a:t>и лиц с ограниченными возможностями в </a:t>
            </a:r>
            <a:r>
              <a:rPr lang="ru-RU" sz="2900" i="1" dirty="0" smtClean="0">
                <a:latin typeface="Century" panose="02040604050505020304" pitchFamily="18" charset="0"/>
              </a:rPr>
              <a:t>физкультурно-</a:t>
            </a:r>
            <a:r>
              <a:rPr lang="ru-RU" sz="2900" i="1" dirty="0" smtClean="0">
                <a:latin typeface="Century" panose="02040604050505020304" pitchFamily="18" charset="0"/>
              </a:rPr>
              <a:t>оздоровительных </a:t>
            </a:r>
            <a:r>
              <a:rPr lang="ru-RU" sz="2900" i="1" dirty="0">
                <a:latin typeface="Century" panose="02040604050505020304" pitchFamily="18" charset="0"/>
              </a:rPr>
              <a:t>мероприятиях;</a:t>
            </a:r>
          </a:p>
          <a:p>
            <a:pPr algn="just"/>
            <a:r>
              <a:rPr lang="ru-RU" sz="2900" i="1" dirty="0">
                <a:latin typeface="Century" panose="02040604050505020304" pitchFamily="18" charset="0"/>
              </a:rPr>
              <a:t>организовать досуг пожилых граждан, направленный на активное долголетие;</a:t>
            </a:r>
          </a:p>
          <a:p>
            <a:pPr algn="just"/>
            <a:r>
              <a:rPr lang="ru-RU" sz="2900" i="1" dirty="0">
                <a:latin typeface="Century" panose="02040604050505020304" pitchFamily="18" charset="0"/>
              </a:rPr>
              <a:t>привлечь участников мероприятий к подготовке и выполнению нормативов испытаний (тестов) Всероссийского физкультурно-спортивного комплекса «Готов к труду и обороне</a:t>
            </a:r>
            <a:r>
              <a:rPr lang="ru-RU" sz="2900" i="1" dirty="0" smtClean="0">
                <a:latin typeface="Century" panose="02040604050505020304" pitchFamily="18" charset="0"/>
              </a:rPr>
              <a:t>»;</a:t>
            </a:r>
            <a:endParaRPr lang="ru-RU" sz="2900" i="1" dirty="0">
              <a:latin typeface="Century" panose="02040604050505020304" pitchFamily="18" charset="0"/>
            </a:endParaRPr>
          </a:p>
          <a:p>
            <a:pPr algn="just"/>
            <a:r>
              <a:rPr lang="ru-RU" sz="2900" i="1" dirty="0">
                <a:latin typeface="Century" panose="02040604050505020304" pitchFamily="18" charset="0"/>
              </a:rPr>
              <a:t>расширить представления пожилых людей о возможностях поддержания здорового образа жизни. </a:t>
            </a:r>
          </a:p>
          <a:p>
            <a:pPr algn="ctr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4968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036" y="1718441"/>
            <a:ext cx="10655936" cy="4682359"/>
          </a:xfrm>
        </p:spPr>
        <p:txBody>
          <a:bodyPr numCol="2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Проведение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  диагностики участников перед началом реализации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практики</a:t>
            </a:r>
          </a:p>
          <a:p>
            <a:pPr marL="0" indent="0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Разработка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программ физкультурно-оздоровительных занятий 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праздников</a:t>
            </a:r>
          </a:p>
          <a:p>
            <a:pPr marL="0" indent="0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Разработка информационных материалов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Привлечение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социальных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партнеров</a:t>
            </a:r>
          </a:p>
          <a:p>
            <a:pPr marL="0" indent="0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Формирование групп для проведения оздоровительных занятий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Проведение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занятий 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праздников</a:t>
            </a:r>
          </a:p>
          <a:p>
            <a:pPr marL="0" indent="0" algn="ctr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Организация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учета участников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мероприятий</a:t>
            </a:r>
          </a:p>
          <a:p>
            <a:pPr marL="0" indent="0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Проведение  заключительной диагностики для определения степени эффективности мероприятий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практики</a:t>
            </a:r>
          </a:p>
          <a:p>
            <a:pPr marL="0" indent="0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Размещение информации о деятельности в СМИ и на веб-сайте МБУ «СШОР «Факел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»</a:t>
            </a:r>
          </a:p>
          <a:p>
            <a:pPr marL="0" indent="0">
              <a:buNone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Подведение итогов эффективности реализации практики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Century" panose="020406040505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36669" y="176451"/>
            <a:ext cx="8596668" cy="13208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altLang="ru-RU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КРАТКОЕ ОПИСАНИЕ РЕАЛИЗАЦИИ ПРАКИКИ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49166" y="2632079"/>
            <a:ext cx="10338489" cy="593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37371" y="3719811"/>
            <a:ext cx="9961096" cy="517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36669" y="3236002"/>
            <a:ext cx="10261799" cy="74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1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5490" y="1361418"/>
            <a:ext cx="3191135" cy="4170766"/>
          </a:xfrm>
          <a:scene3d>
            <a:camera prst="orthographicFront"/>
            <a:lightRig rig="threePt" dir="t"/>
          </a:scene3d>
          <a:sp3d extrusionH="76200" contourW="76200">
            <a:bevelT/>
            <a:bevelB w="152400" h="50800" prst="softRound"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91636" y="200929"/>
            <a:ext cx="8596668" cy="9038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«Движение к долголетию»</a:t>
            </a:r>
            <a:b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35"/>
          <a:stretch>
            <a:fillRect/>
          </a:stretch>
        </p:blipFill>
        <p:spPr bwMode="auto">
          <a:xfrm>
            <a:off x="791636" y="1361418"/>
            <a:ext cx="3269602" cy="417076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contourW="76200">
            <a:bevelT/>
            <a:bevelB w="152400" h="50800" prst="softRound"/>
            <a:extrusionClr>
              <a:schemeClr val="accent1">
                <a:lumMod val="75000"/>
              </a:schemeClr>
            </a:extrusionClr>
            <a:contourClr>
              <a:schemeClr val="accent1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5"/>
          <p:cNvSpPr txBox="1">
            <a:spLocks/>
          </p:cNvSpPr>
          <p:nvPr/>
        </p:nvSpPr>
        <p:spPr>
          <a:xfrm>
            <a:off x="791636" y="5532184"/>
            <a:ext cx="3269602" cy="1264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1400" dirty="0" smtClean="0">
              <a:latin typeface="+mj-lt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err="1" smtClean="0">
                <a:latin typeface="Century" panose="02040604050505020304" pitchFamily="18" charset="0"/>
              </a:rPr>
              <a:t>Петалов</a:t>
            </a:r>
            <a:r>
              <a:rPr lang="ru-RU" sz="2600" b="1" dirty="0" smtClean="0">
                <a:latin typeface="Century" panose="02040604050505020304" pitchFamily="18" charset="0"/>
              </a:rPr>
              <a:t>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Century" panose="02040604050505020304" pitchFamily="18" charset="0"/>
              </a:rPr>
              <a:t>Сергей Геннадьевич, </a:t>
            </a:r>
            <a:r>
              <a:rPr lang="ru-RU" sz="2600" dirty="0" smtClean="0">
                <a:latin typeface="Century" panose="02040604050505020304" pitchFamily="18" charset="0"/>
              </a:rPr>
              <a:t>директор муниципального бюджетного учреждения «Спортивная школа олимпийского резерва «Факел»</a:t>
            </a:r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6042104" y="5462477"/>
            <a:ext cx="3133978" cy="1526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1400" dirty="0" smtClean="0">
              <a:latin typeface="+mj-lt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600" b="1" dirty="0" smtClean="0">
                <a:latin typeface="Century" panose="02040604050505020304" pitchFamily="18" charset="0"/>
              </a:rPr>
              <a:t>Воронов Лев Анатольевич, заместитель </a:t>
            </a:r>
            <a:r>
              <a:rPr lang="ru-RU" sz="2600" dirty="0" smtClean="0">
                <a:latin typeface="Century" panose="02040604050505020304" pitchFamily="18" charset="0"/>
              </a:rPr>
              <a:t>директора муниципального бюджетного учреждения «Спортивная школа олимпийского резерва «Факел» по спортивно-массовой работе</a:t>
            </a:r>
          </a:p>
        </p:txBody>
      </p:sp>
    </p:spTree>
    <p:extLst>
      <p:ext uri="{BB962C8B-B14F-4D97-AF65-F5344CB8AC3E}">
        <p14:creationId xmlns:p14="http://schemas.microsoft.com/office/powerpoint/2010/main" xmlns="" val="11378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058" y="2927976"/>
            <a:ext cx="5266781" cy="3514310"/>
          </a:xfrm>
          <a:scene3d>
            <a:camera prst="orthographicFront"/>
            <a:lightRig rig="threePt" dir="t"/>
          </a:scene3d>
          <a:sp3d extrusionH="76200" contourW="76200">
            <a:extrusionClr>
              <a:srgbClr val="FFC000"/>
            </a:extrusionClr>
            <a:contourClr>
              <a:srgbClr val="FFC000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77334" y="231227"/>
            <a:ext cx="8596668" cy="9038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«Движение к долголетию»</a:t>
            </a:r>
            <a:b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91"/>
          <a:stretch/>
        </p:blipFill>
        <p:spPr>
          <a:xfrm>
            <a:off x="7029059" y="1508611"/>
            <a:ext cx="4665630" cy="3410230"/>
          </a:xfrm>
          <a:scene3d>
            <a:camera prst="orthographicFront"/>
            <a:lightRig rig="threePt" dir="t"/>
          </a:scene3d>
          <a:sp3d extrusionH="76200" contourW="76200">
            <a:extrusionClr>
              <a:schemeClr val="bg2">
                <a:lumMod val="75000"/>
              </a:schemeClr>
            </a:extrusionClr>
            <a:contourClr>
              <a:schemeClr val="bg2">
                <a:lumMod val="90000"/>
              </a:schemeClr>
            </a:contourClr>
          </a:sp3d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677334" y="1582808"/>
            <a:ext cx="4190886" cy="786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ru-RU" sz="3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Зимний спортивный праздник</a:t>
            </a:r>
          </a:p>
          <a:p>
            <a:endParaRPr lang="ru-RU" sz="3400" b="1" i="1" dirty="0">
              <a:latin typeface="Century" panose="020406040505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7746118" y="5292335"/>
            <a:ext cx="4190886" cy="786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ru-RU" sz="3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Праздник «Золотая осень»</a:t>
            </a:r>
          </a:p>
          <a:p>
            <a:endParaRPr lang="ru-RU" sz="3400" b="1" i="1" dirty="0">
              <a:latin typeface="Century" panose="020406040505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065049" y="1538404"/>
            <a:ext cx="1767180" cy="758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948639" y="5322127"/>
            <a:ext cx="1767180" cy="758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7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57905" y="273302"/>
            <a:ext cx="8596668" cy="9038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«Движение к долголетию»</a:t>
            </a:r>
            <a:b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35030" y="1670554"/>
            <a:ext cx="4190886" cy="659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Турнир по шахматам</a:t>
            </a:r>
          </a:p>
          <a:p>
            <a:endParaRPr lang="ru-RU" sz="2400" b="1" i="1" dirty="0">
              <a:latin typeface="Century" panose="020406040505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7622741" y="5145567"/>
            <a:ext cx="3870320" cy="1302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Занятия по скандинавской 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ходьбе</a:t>
            </a:r>
          </a:p>
          <a:p>
            <a:endParaRPr lang="ru-RU" b="1" i="1" dirty="0">
              <a:latin typeface="Century" panose="020406040505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403134" y="1683422"/>
            <a:ext cx="1767180" cy="526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412" y="2690796"/>
            <a:ext cx="5877902" cy="357737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76200">
            <a:extrusionClr>
              <a:srgbClr val="FFC000"/>
            </a:extrusionClr>
            <a:contourClr>
              <a:srgbClr val="FFC000"/>
            </a:contourClr>
          </a:sp3d>
        </p:spPr>
      </p:pic>
      <p:pic>
        <p:nvPicPr>
          <p:cNvPr id="1028" name="Picture 4" descr="https://vestnik-lesnoy.ru/wp-content/uploads/2022/05/%D0%A8%D0%B0%D1%85%D0%BC%D0%B0%D1%82%D1%8B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3573" y="1474375"/>
            <a:ext cx="5186426" cy="35723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76200">
            <a:extrusionClr>
              <a:schemeClr val="accent5">
                <a:lumMod val="60000"/>
                <a:lumOff val="40000"/>
              </a:schemeClr>
            </a:extrusionClr>
            <a:contourClr>
              <a:schemeClr val="accent4">
                <a:lumMod val="40000"/>
                <a:lumOff val="60000"/>
              </a:schemeClr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6661360" y="5343901"/>
            <a:ext cx="1767180" cy="526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39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5803" y="415192"/>
            <a:ext cx="8596668" cy="9038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Результаты практики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339" y="1812140"/>
            <a:ext cx="556736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i="1" kern="15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Arial Unicode MS"/>
                <a:cs typeface="Mangal"/>
              </a:rPr>
              <a:t>Количество спортивных судей и инструкторов, вовлеченных в подготовку, реализацию практики</a:t>
            </a:r>
          </a:p>
        </p:txBody>
      </p:sp>
      <p:sp>
        <p:nvSpPr>
          <p:cNvPr id="7" name="Рисунок 1"/>
          <p:cNvSpPr>
            <a:spLocks noChangeAspect="1"/>
          </p:cNvSpPr>
          <p:nvPr/>
        </p:nvSpPr>
        <p:spPr bwMode="auto">
          <a:xfrm>
            <a:off x="984138" y="3087445"/>
            <a:ext cx="4881563" cy="17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Количество проведенных спортивно-оздоровительных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занятий и мероприятий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(пожилые лица/лица с ограниченными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возможностями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здоровья)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0980" y="5038880"/>
            <a:ext cx="5833613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28575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Количество участников спортивно-оздоровительных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занятий и мероприятий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(пожилые лица/лица с ограниченными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возможностями  здоровья)  </a:t>
            </a:r>
            <a:endParaRPr lang="ru-RU" altLang="ru-RU" sz="2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Рисунок 1"/>
          <p:cNvSpPr>
            <a:spLocks noChangeAspect="1"/>
          </p:cNvSpPr>
          <p:nvPr/>
        </p:nvSpPr>
        <p:spPr bwMode="auto">
          <a:xfrm>
            <a:off x="6442256" y="3547447"/>
            <a:ext cx="48815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753/132 мероприятий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0" name="Рисунок 1"/>
          <p:cNvSpPr>
            <a:spLocks noChangeAspect="1"/>
          </p:cNvSpPr>
          <p:nvPr/>
        </p:nvSpPr>
        <p:spPr bwMode="auto">
          <a:xfrm>
            <a:off x="5865701" y="2067251"/>
            <a:ext cx="4881563" cy="62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78 человек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1" name="Рисунок 1"/>
          <p:cNvSpPr>
            <a:spLocks noChangeAspect="1"/>
          </p:cNvSpPr>
          <p:nvPr/>
        </p:nvSpPr>
        <p:spPr bwMode="auto">
          <a:xfrm>
            <a:off x="7432309" y="5399767"/>
            <a:ext cx="488156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2813/1140 человек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8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292</TotalTime>
  <Words>494</Words>
  <Application>Microsoft Office PowerPoint</Application>
  <PresentationFormat>Произвольный</PresentationFormat>
  <Paragraphs>82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Слайд 1</vt:lpstr>
      <vt:lpstr>Слайд 2</vt:lpstr>
      <vt:lpstr>Слайд 3</vt:lpstr>
      <vt:lpstr>«Движение к долголетию» </vt:lpstr>
      <vt:lpstr>КРАТКОЕ ОПИСАНИЕ РЕАЛИЗАЦИИ ПРАКИКИ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Попова</cp:lastModifiedBy>
  <cp:revision>23</cp:revision>
  <dcterms:created xsi:type="dcterms:W3CDTF">2022-07-04T03:47:08Z</dcterms:created>
  <dcterms:modified xsi:type="dcterms:W3CDTF">2022-07-07T11:02:05Z</dcterms:modified>
</cp:coreProperties>
</file>